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Agrandir Bold" charset="1" panose="00000800000000000000"/>
      <p:regular r:id="rId18"/>
    </p:embeddedFont>
    <p:embeddedFont>
      <p:font typeface="Agrandir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80056" y="-2051586"/>
            <a:ext cx="14747026" cy="1474702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8C3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942239" y="122681"/>
            <a:ext cx="10271391" cy="102713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401641" y="794621"/>
            <a:ext cx="8927512" cy="8927512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5154" t="0" r="-5154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8766" y="2485425"/>
            <a:ext cx="2670391" cy="2670391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07482" y="5321927"/>
            <a:ext cx="4043446" cy="4043446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272626" y="1366159"/>
            <a:ext cx="815199" cy="1119266"/>
          </a:xfrm>
          <a:custGeom>
            <a:avLst/>
            <a:gdLst/>
            <a:ahLst/>
            <a:cxnLst/>
            <a:rect r="r" b="b" t="t" l="l"/>
            <a:pathLst>
              <a:path h="1119266" w="815199">
                <a:moveTo>
                  <a:pt x="0" y="0"/>
                </a:moveTo>
                <a:lnTo>
                  <a:pt x="815199" y="0"/>
                </a:lnTo>
                <a:lnTo>
                  <a:pt x="815199" y="1119266"/>
                </a:lnTo>
                <a:lnTo>
                  <a:pt x="0" y="1119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149186" y="895350"/>
            <a:ext cx="7575984" cy="388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9"/>
              </a:lnSpc>
              <a:spcBef>
                <a:spcPct val="0"/>
              </a:spcBef>
            </a:pPr>
            <a:r>
              <a:rPr lang="en-US" sz="7406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AI-BASED CROP RECOMMENDATION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29152" y="6073826"/>
            <a:ext cx="9706411" cy="454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PRESENTED BY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STUDENT NAME:</a:t>
            </a:r>
            <a:r>
              <a:rPr lang="en-US" sz="3163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 ANNAREDDY HIMA VARSHINI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COLLEGE NAME:</a:t>
            </a:r>
            <a:r>
              <a:rPr lang="en-US" sz="3163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 AMRITA VISHWA VIDYAPEETHAM,AMRITAPURI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DEPARTMENT:</a:t>
            </a:r>
            <a:r>
              <a:rPr lang="en-US" sz="3163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  BTECH,CSE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EMAIL ID</a:t>
            </a:r>
            <a:r>
              <a:rPr lang="en-US" sz="3163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:HIMAVARSHINIANNAREDDY@GMAIL.COM</a:t>
            </a:r>
          </a:p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617509"/>
                </a:solidFill>
                <a:latin typeface="Agrandir Bold"/>
                <a:ea typeface="Agrandir Bold"/>
                <a:cs typeface="Agrandir Bold"/>
                <a:sym typeface="Agrandir Bold"/>
              </a:rPr>
              <a:t>AICTE Student ID: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200" y="-731121"/>
            <a:ext cx="18233193" cy="4625349"/>
            <a:chOff x="0" y="0"/>
            <a:chExt cx="2824799" cy="716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24799" cy="716588"/>
            </a:xfrm>
            <a:custGeom>
              <a:avLst/>
              <a:gdLst/>
              <a:ahLst/>
              <a:cxnLst/>
              <a:rect r="r" b="b" t="t" l="l"/>
              <a:pathLst>
                <a:path h="716588" w="2824799">
                  <a:moveTo>
                    <a:pt x="9766" y="0"/>
                  </a:moveTo>
                  <a:lnTo>
                    <a:pt x="2815033" y="0"/>
                  </a:lnTo>
                  <a:cubicBezTo>
                    <a:pt x="2820426" y="0"/>
                    <a:pt x="2824799" y="4372"/>
                    <a:pt x="2824799" y="9766"/>
                  </a:cubicBezTo>
                  <a:lnTo>
                    <a:pt x="2824799" y="706822"/>
                  </a:lnTo>
                  <a:cubicBezTo>
                    <a:pt x="2824799" y="709412"/>
                    <a:pt x="2823770" y="711896"/>
                    <a:pt x="2821938" y="713727"/>
                  </a:cubicBezTo>
                  <a:cubicBezTo>
                    <a:pt x="2820107" y="715559"/>
                    <a:pt x="2817623" y="716588"/>
                    <a:pt x="2815033" y="716588"/>
                  </a:cubicBezTo>
                  <a:lnTo>
                    <a:pt x="9766" y="716588"/>
                  </a:lnTo>
                  <a:cubicBezTo>
                    <a:pt x="7176" y="716588"/>
                    <a:pt x="4692" y="715559"/>
                    <a:pt x="2860" y="713727"/>
                  </a:cubicBezTo>
                  <a:cubicBezTo>
                    <a:pt x="1029" y="711896"/>
                    <a:pt x="0" y="709412"/>
                    <a:pt x="0" y="706822"/>
                  </a:cubicBezTo>
                  <a:lnTo>
                    <a:pt x="0" y="9766"/>
                  </a:lnTo>
                  <a:cubicBezTo>
                    <a:pt x="0" y="7176"/>
                    <a:pt x="1029" y="4692"/>
                    <a:pt x="2860" y="2860"/>
                  </a:cubicBezTo>
                  <a:cubicBezTo>
                    <a:pt x="4692" y="1029"/>
                    <a:pt x="7176" y="0"/>
                    <a:pt x="976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1400" r="0" b="-81400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594423" y="1358489"/>
            <a:ext cx="11179219" cy="168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17"/>
              </a:lnSpc>
              <a:spcBef>
                <a:spcPct val="0"/>
              </a:spcBef>
            </a:pPr>
            <a:r>
              <a:rPr lang="en-US" sz="97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35082" y="4461122"/>
            <a:ext cx="14497901" cy="552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4"/>
              </a:lnSpc>
            </a:pPr>
            <a:r>
              <a:rPr lang="en-US" sz="5082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•Kaggle Crop Recommendation Dataset</a:t>
            </a:r>
          </a:p>
          <a:p>
            <a:pPr algn="l">
              <a:lnSpc>
                <a:spcPts val="7114"/>
              </a:lnSpc>
            </a:pPr>
            <a:r>
              <a:rPr lang="en-US" sz="5082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•scikit-learn Documentation</a:t>
            </a:r>
          </a:p>
          <a:p>
            <a:pPr algn="l">
              <a:lnSpc>
                <a:spcPts val="7114"/>
              </a:lnSpc>
            </a:pPr>
            <a:r>
              <a:rPr lang="en-US" sz="5082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•Streamlit Documentation</a:t>
            </a:r>
          </a:p>
          <a:p>
            <a:pPr algn="l">
              <a:lnSpc>
                <a:spcPts val="7114"/>
              </a:lnSpc>
            </a:pPr>
            <a:r>
              <a:rPr lang="en-US" sz="5082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•GitHub Link: https://github.com/HIMAVARSHINI-AHV/AI-Crop-Recommendation-System</a:t>
            </a:r>
          </a:p>
          <a:p>
            <a:pPr algn="l">
              <a:lnSpc>
                <a:spcPts val="73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55075" y="3706773"/>
            <a:ext cx="9577849" cy="155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0"/>
              </a:lnSpc>
              <a:spcBef>
                <a:spcPct val="0"/>
              </a:spcBef>
            </a:pPr>
            <a:r>
              <a:rPr lang="en-US" sz="900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46605" y="3654980"/>
            <a:ext cx="1337912" cy="1836950"/>
          </a:xfrm>
          <a:custGeom>
            <a:avLst/>
            <a:gdLst/>
            <a:ahLst/>
            <a:cxnLst/>
            <a:rect r="r" b="b" t="t" l="l"/>
            <a:pathLst>
              <a:path h="1836950" w="1337912">
                <a:moveTo>
                  <a:pt x="0" y="0"/>
                </a:moveTo>
                <a:lnTo>
                  <a:pt x="1337912" y="0"/>
                </a:lnTo>
                <a:lnTo>
                  <a:pt x="1337912" y="1836950"/>
                </a:lnTo>
                <a:lnTo>
                  <a:pt x="0" y="183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4258" y="1742389"/>
            <a:ext cx="10435302" cy="1043530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95888" y="1404010"/>
            <a:ext cx="1510507" cy="2073922"/>
          </a:xfrm>
          <a:custGeom>
            <a:avLst/>
            <a:gdLst/>
            <a:ahLst/>
            <a:cxnLst/>
            <a:rect r="r" b="b" t="t" l="l"/>
            <a:pathLst>
              <a:path h="2073922" w="1510507">
                <a:moveTo>
                  <a:pt x="0" y="0"/>
                </a:moveTo>
                <a:lnTo>
                  <a:pt x="1510506" y="0"/>
                </a:lnTo>
                <a:lnTo>
                  <a:pt x="1510506" y="2073922"/>
                </a:lnTo>
                <a:lnTo>
                  <a:pt x="0" y="2073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06394" y="2259996"/>
            <a:ext cx="8189824" cy="154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10"/>
              </a:lnSpc>
              <a:spcBef>
                <a:spcPct val="0"/>
              </a:spcBef>
            </a:pPr>
            <a:r>
              <a:rPr lang="en-US" sz="9007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OUTLINE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06394" y="3949410"/>
            <a:ext cx="8854904" cy="695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•Problem Statement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•Proposed Solution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•System Development Approach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•Algorithm &amp; Deployment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•Result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•Conclusion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•Future Scope</a:t>
            </a:r>
          </a:p>
          <a:p>
            <a:pPr algn="l">
              <a:lnSpc>
                <a:spcPts val="6047"/>
              </a:lnSpc>
            </a:pPr>
            <a:r>
              <a:rPr lang="en-US" sz="43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•References</a:t>
            </a:r>
          </a:p>
          <a:p>
            <a:pPr algn="l">
              <a:lnSpc>
                <a:spcPts val="6047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667282" y="2238272"/>
            <a:ext cx="5246370" cy="3490379"/>
            <a:chOff x="0" y="0"/>
            <a:chExt cx="812800" cy="5407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40751"/>
            </a:xfrm>
            <a:custGeom>
              <a:avLst/>
              <a:gdLst/>
              <a:ahLst/>
              <a:cxnLst/>
              <a:rect r="r" b="b" t="t" l="l"/>
              <a:pathLst>
                <a:path h="54075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06811"/>
                  </a:lnTo>
                  <a:cubicBezTo>
                    <a:pt x="812800" y="525555"/>
                    <a:pt x="797604" y="540751"/>
                    <a:pt x="778860" y="540751"/>
                  </a:cubicBezTo>
                  <a:lnTo>
                    <a:pt x="33940" y="540751"/>
                  </a:lnTo>
                  <a:cubicBezTo>
                    <a:pt x="15196" y="540751"/>
                    <a:pt x="0" y="525555"/>
                    <a:pt x="0" y="50681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5" r="0" b="-165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667282" y="5874993"/>
            <a:ext cx="5246370" cy="3490379"/>
            <a:chOff x="0" y="0"/>
            <a:chExt cx="812800" cy="5407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40751"/>
            </a:xfrm>
            <a:custGeom>
              <a:avLst/>
              <a:gdLst/>
              <a:ahLst/>
              <a:cxnLst/>
              <a:rect r="r" b="b" t="t" l="l"/>
              <a:pathLst>
                <a:path h="54075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06811"/>
                  </a:lnTo>
                  <a:cubicBezTo>
                    <a:pt x="812800" y="525555"/>
                    <a:pt x="797604" y="540751"/>
                    <a:pt x="778860" y="540751"/>
                  </a:cubicBezTo>
                  <a:lnTo>
                    <a:pt x="33940" y="540751"/>
                  </a:lnTo>
                  <a:cubicBezTo>
                    <a:pt x="15196" y="540751"/>
                    <a:pt x="0" y="525555"/>
                    <a:pt x="0" y="50681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1" r="0" b="-71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597867" y="763853"/>
            <a:ext cx="9322867" cy="9322867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712" t="0" r="-2471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74786" y="2941906"/>
            <a:ext cx="5638450" cy="56384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6801" y="3807376"/>
            <a:ext cx="4154420" cy="4154420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47601" t="0" r="-4760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2506" y="1028700"/>
            <a:ext cx="1014678" cy="1393150"/>
          </a:xfrm>
          <a:custGeom>
            <a:avLst/>
            <a:gdLst/>
            <a:ahLst/>
            <a:cxnLst/>
            <a:rect r="r" b="b" t="t" l="l"/>
            <a:pathLst>
              <a:path h="1393150" w="1014678">
                <a:moveTo>
                  <a:pt x="0" y="0"/>
                </a:moveTo>
                <a:lnTo>
                  <a:pt x="1014678" y="0"/>
                </a:lnTo>
                <a:lnTo>
                  <a:pt x="1014678" y="1393150"/>
                </a:lnTo>
                <a:lnTo>
                  <a:pt x="0" y="1393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88871" y="1800328"/>
            <a:ext cx="7955129" cy="11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5"/>
              </a:lnSpc>
              <a:spcBef>
                <a:spcPct val="0"/>
              </a:spcBef>
            </a:pPr>
            <a:r>
              <a:rPr lang="en-US" sz="6561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714" y="3899410"/>
            <a:ext cx="9410072" cy="359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4709" indent="-362354" lvl="1">
              <a:lnSpc>
                <a:spcPts val="4699"/>
              </a:lnSpc>
              <a:buFont typeface="Arial"/>
              <a:buChar char="•"/>
            </a:pPr>
            <a:r>
              <a:rPr lang="en-US" sz="3356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Farmers struggle to choose the right crop due to variable soil and weather conditions.</a:t>
            </a:r>
          </a:p>
          <a:p>
            <a:pPr algn="just" marL="724709" indent="-362354" lvl="1">
              <a:lnSpc>
                <a:spcPts val="4699"/>
              </a:lnSpc>
              <a:buFont typeface="Arial"/>
              <a:buChar char="•"/>
            </a:pPr>
            <a:r>
              <a:rPr lang="en-US" sz="3356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Traditional decisions are not data-driven and often lead to poor yield.</a:t>
            </a:r>
          </a:p>
          <a:p>
            <a:pPr algn="just" marL="724709" indent="-362354" lvl="1">
              <a:lnSpc>
                <a:spcPts val="4699"/>
              </a:lnSpc>
              <a:buFont typeface="Arial"/>
              <a:buChar char="•"/>
            </a:pPr>
            <a:r>
              <a:rPr lang="en-US" sz="3356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A solution is needed to scientifically recommend suitable crops.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148355" y="7069009"/>
            <a:ext cx="9322867" cy="9322867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96149" y="1714407"/>
            <a:ext cx="1300801" cy="1785997"/>
          </a:xfrm>
          <a:custGeom>
            <a:avLst/>
            <a:gdLst/>
            <a:ahLst/>
            <a:cxnLst/>
            <a:rect r="r" b="b" t="t" l="l"/>
            <a:pathLst>
              <a:path h="1785997" w="1300801">
                <a:moveTo>
                  <a:pt x="0" y="0"/>
                </a:moveTo>
                <a:lnTo>
                  <a:pt x="1300801" y="0"/>
                </a:lnTo>
                <a:lnTo>
                  <a:pt x="1300801" y="1785996"/>
                </a:lnTo>
                <a:lnTo>
                  <a:pt x="0" y="1785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85862" y="1948015"/>
            <a:ext cx="9577849" cy="155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0"/>
              </a:lnSpc>
              <a:spcBef>
                <a:spcPct val="0"/>
              </a:spcBef>
            </a:pPr>
            <a:r>
              <a:rPr lang="en-US" sz="9007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0722" y="3929581"/>
            <a:ext cx="15078419" cy="189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4252" indent="-372126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Built a machine learning model trained on agricultural data.</a:t>
            </a:r>
          </a:p>
          <a:p>
            <a:pPr algn="just" marL="744252" indent="-372126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Used environmental inputs: N, P, K, temperature, humidity, pH, rainfall.</a:t>
            </a:r>
          </a:p>
          <a:p>
            <a:pPr algn="just" marL="744252" indent="-372126" lvl="1">
              <a:lnSpc>
                <a:spcPts val="4826"/>
              </a:lnSpc>
              <a:buFont typeface="Arial"/>
              <a:buChar char="•"/>
            </a:pPr>
            <a:r>
              <a:rPr lang="en-US" sz="3447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Deployed an interactive Streamlit app for instant crop prediction.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55562" y="-4110087"/>
            <a:ext cx="5638450" cy="56384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6150" y="2363676"/>
            <a:ext cx="1202067" cy="1650436"/>
          </a:xfrm>
          <a:custGeom>
            <a:avLst/>
            <a:gdLst/>
            <a:ahLst/>
            <a:cxnLst/>
            <a:rect r="r" b="b" t="t" l="l"/>
            <a:pathLst>
              <a:path h="1650436" w="1202067">
                <a:moveTo>
                  <a:pt x="0" y="0"/>
                </a:moveTo>
                <a:lnTo>
                  <a:pt x="1202068" y="0"/>
                </a:lnTo>
                <a:lnTo>
                  <a:pt x="1202068" y="1650436"/>
                </a:lnTo>
                <a:lnTo>
                  <a:pt x="0" y="165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42529" y="-2230013"/>
            <a:ext cx="14747026" cy="147470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8C3">
                <a:alpha val="5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4080" y="2797259"/>
            <a:ext cx="5638450" cy="56384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94B143">
                      <a:alpha val="50000"/>
                    </a:srgbClr>
                  </a:gs>
                  <a:gs pos="100000">
                    <a:srgbClr val="005D21">
                      <a:alpha val="5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1377" y="2627643"/>
            <a:ext cx="5638450" cy="56384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50458" y="2215644"/>
            <a:ext cx="3423739" cy="944648"/>
            <a:chOff x="0" y="0"/>
            <a:chExt cx="901725" cy="2487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1725" cy="248796"/>
            </a:xfrm>
            <a:custGeom>
              <a:avLst/>
              <a:gdLst/>
              <a:ahLst/>
              <a:cxnLst/>
              <a:rect r="r" b="b" t="t" l="l"/>
              <a:pathLst>
                <a:path h="248796" w="901725">
                  <a:moveTo>
                    <a:pt x="115324" y="0"/>
                  </a:moveTo>
                  <a:lnTo>
                    <a:pt x="786402" y="0"/>
                  </a:lnTo>
                  <a:cubicBezTo>
                    <a:pt x="816988" y="0"/>
                    <a:pt x="846321" y="12150"/>
                    <a:pt x="867948" y="33778"/>
                  </a:cubicBezTo>
                  <a:cubicBezTo>
                    <a:pt x="889575" y="55405"/>
                    <a:pt x="901725" y="84738"/>
                    <a:pt x="901725" y="115324"/>
                  </a:cubicBezTo>
                  <a:lnTo>
                    <a:pt x="901725" y="133473"/>
                  </a:lnTo>
                  <a:cubicBezTo>
                    <a:pt x="901725" y="164058"/>
                    <a:pt x="889575" y="193391"/>
                    <a:pt x="867948" y="215019"/>
                  </a:cubicBezTo>
                  <a:cubicBezTo>
                    <a:pt x="846321" y="236646"/>
                    <a:pt x="816988" y="248796"/>
                    <a:pt x="786402" y="248796"/>
                  </a:cubicBezTo>
                  <a:lnTo>
                    <a:pt x="115324" y="248796"/>
                  </a:lnTo>
                  <a:cubicBezTo>
                    <a:pt x="84738" y="248796"/>
                    <a:pt x="55405" y="236646"/>
                    <a:pt x="33778" y="215019"/>
                  </a:cubicBezTo>
                  <a:cubicBezTo>
                    <a:pt x="12150" y="193391"/>
                    <a:pt x="0" y="164058"/>
                    <a:pt x="0" y="133473"/>
                  </a:cubicBezTo>
                  <a:lnTo>
                    <a:pt x="0" y="115324"/>
                  </a:lnTo>
                  <a:cubicBezTo>
                    <a:pt x="0" y="84738"/>
                    <a:pt x="12150" y="55405"/>
                    <a:pt x="33778" y="33778"/>
                  </a:cubicBezTo>
                  <a:cubicBezTo>
                    <a:pt x="55405" y="12150"/>
                    <a:pt x="84738" y="0"/>
                    <a:pt x="1153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901725" cy="324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927184" y="4014112"/>
            <a:ext cx="4899052" cy="286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6"/>
              </a:lnSpc>
            </a:pPr>
            <a:r>
              <a:rPr lang="en-US" sz="630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SYSTEM DEVELOPMENT APPROACH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311141" y="4235450"/>
            <a:ext cx="3502374" cy="944648"/>
            <a:chOff x="0" y="0"/>
            <a:chExt cx="922436" cy="2487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2436" cy="248796"/>
            </a:xfrm>
            <a:custGeom>
              <a:avLst/>
              <a:gdLst/>
              <a:ahLst/>
              <a:cxnLst/>
              <a:rect r="r" b="b" t="t" l="l"/>
              <a:pathLst>
                <a:path h="248796" w="922436">
                  <a:moveTo>
                    <a:pt x="112734" y="0"/>
                  </a:moveTo>
                  <a:lnTo>
                    <a:pt x="809701" y="0"/>
                  </a:lnTo>
                  <a:cubicBezTo>
                    <a:pt x="839600" y="0"/>
                    <a:pt x="868275" y="11877"/>
                    <a:pt x="889417" y="33019"/>
                  </a:cubicBezTo>
                  <a:cubicBezTo>
                    <a:pt x="910558" y="54161"/>
                    <a:pt x="922436" y="82835"/>
                    <a:pt x="922436" y="112734"/>
                  </a:cubicBezTo>
                  <a:lnTo>
                    <a:pt x="922436" y="136062"/>
                  </a:lnTo>
                  <a:cubicBezTo>
                    <a:pt x="922436" y="165961"/>
                    <a:pt x="910558" y="194635"/>
                    <a:pt x="889417" y="215777"/>
                  </a:cubicBezTo>
                  <a:cubicBezTo>
                    <a:pt x="868275" y="236919"/>
                    <a:pt x="839600" y="248796"/>
                    <a:pt x="809701" y="248796"/>
                  </a:cubicBezTo>
                  <a:lnTo>
                    <a:pt x="112734" y="248796"/>
                  </a:lnTo>
                  <a:cubicBezTo>
                    <a:pt x="50473" y="248796"/>
                    <a:pt x="0" y="198323"/>
                    <a:pt x="0" y="136062"/>
                  </a:cubicBezTo>
                  <a:lnTo>
                    <a:pt x="0" y="112734"/>
                  </a:lnTo>
                  <a:cubicBezTo>
                    <a:pt x="0" y="82835"/>
                    <a:pt x="11877" y="54161"/>
                    <a:pt x="33019" y="33019"/>
                  </a:cubicBezTo>
                  <a:cubicBezTo>
                    <a:pt x="54161" y="11877"/>
                    <a:pt x="82835" y="0"/>
                    <a:pt x="112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922436" cy="324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350458" y="3326456"/>
            <a:ext cx="8981848" cy="5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sz="2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Python, Streamlit, scikit-learn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15507" y="4430442"/>
            <a:ext cx="1972277" cy="50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  <a:spcBef>
                <a:spcPct val="0"/>
              </a:spcBef>
            </a:pPr>
            <a:r>
              <a:rPr lang="en-US" b="true" sz="251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LIBRARIES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389776" y="6580273"/>
            <a:ext cx="3423739" cy="944648"/>
            <a:chOff x="0" y="0"/>
            <a:chExt cx="901725" cy="2487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1725" cy="248796"/>
            </a:xfrm>
            <a:custGeom>
              <a:avLst/>
              <a:gdLst/>
              <a:ahLst/>
              <a:cxnLst/>
              <a:rect r="r" b="b" t="t" l="l"/>
              <a:pathLst>
                <a:path h="248796" w="901725">
                  <a:moveTo>
                    <a:pt x="115324" y="0"/>
                  </a:moveTo>
                  <a:lnTo>
                    <a:pt x="786402" y="0"/>
                  </a:lnTo>
                  <a:cubicBezTo>
                    <a:pt x="816988" y="0"/>
                    <a:pt x="846321" y="12150"/>
                    <a:pt x="867948" y="33778"/>
                  </a:cubicBezTo>
                  <a:cubicBezTo>
                    <a:pt x="889575" y="55405"/>
                    <a:pt x="901725" y="84738"/>
                    <a:pt x="901725" y="115324"/>
                  </a:cubicBezTo>
                  <a:lnTo>
                    <a:pt x="901725" y="133473"/>
                  </a:lnTo>
                  <a:cubicBezTo>
                    <a:pt x="901725" y="164058"/>
                    <a:pt x="889575" y="193391"/>
                    <a:pt x="867948" y="215019"/>
                  </a:cubicBezTo>
                  <a:cubicBezTo>
                    <a:pt x="846321" y="236646"/>
                    <a:pt x="816988" y="248796"/>
                    <a:pt x="786402" y="248796"/>
                  </a:cubicBezTo>
                  <a:lnTo>
                    <a:pt x="115324" y="248796"/>
                  </a:lnTo>
                  <a:cubicBezTo>
                    <a:pt x="84738" y="248796"/>
                    <a:pt x="55405" y="236646"/>
                    <a:pt x="33778" y="215019"/>
                  </a:cubicBezTo>
                  <a:cubicBezTo>
                    <a:pt x="12150" y="193391"/>
                    <a:pt x="0" y="164058"/>
                    <a:pt x="0" y="133473"/>
                  </a:cubicBezTo>
                  <a:lnTo>
                    <a:pt x="0" y="115324"/>
                  </a:lnTo>
                  <a:cubicBezTo>
                    <a:pt x="0" y="84738"/>
                    <a:pt x="12150" y="55405"/>
                    <a:pt x="33778" y="33778"/>
                  </a:cubicBezTo>
                  <a:cubicBezTo>
                    <a:pt x="55405" y="12150"/>
                    <a:pt x="84738" y="0"/>
                    <a:pt x="1153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901725" cy="324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719338" y="2503818"/>
            <a:ext cx="2685979" cy="50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  <a:spcBef>
                <a:spcPct val="0"/>
              </a:spcBef>
            </a:pPr>
            <a:r>
              <a:rPr lang="en-US" b="true" sz="251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90833" y="6755798"/>
            <a:ext cx="1342990" cy="50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7"/>
              </a:lnSpc>
              <a:spcBef>
                <a:spcPct val="0"/>
              </a:spcBef>
            </a:pPr>
            <a:r>
              <a:rPr lang="en-US" b="true" sz="251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TOOLS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77452" y="5494423"/>
            <a:ext cx="8981848" cy="5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sz="2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pandas, numpy, joblib, RandomForestClassifier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04446" y="7662390"/>
            <a:ext cx="8981848" cy="54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sz="2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Jupyter Notebook, GitHub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1732" y="1028700"/>
            <a:ext cx="1364476" cy="1873423"/>
          </a:xfrm>
          <a:custGeom>
            <a:avLst/>
            <a:gdLst/>
            <a:ahLst/>
            <a:cxnLst/>
            <a:rect r="r" b="b" t="t" l="l"/>
            <a:pathLst>
              <a:path h="1873423" w="1364476">
                <a:moveTo>
                  <a:pt x="0" y="0"/>
                </a:moveTo>
                <a:lnTo>
                  <a:pt x="1364476" y="0"/>
                </a:lnTo>
                <a:lnTo>
                  <a:pt x="1364476" y="1873423"/>
                </a:lnTo>
                <a:lnTo>
                  <a:pt x="0" y="1873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9945" y="3345482"/>
            <a:ext cx="14971921" cy="5514074"/>
            <a:chOff x="0" y="0"/>
            <a:chExt cx="3943222" cy="14522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43222" cy="1452266"/>
            </a:xfrm>
            <a:custGeom>
              <a:avLst/>
              <a:gdLst/>
              <a:ahLst/>
              <a:cxnLst/>
              <a:rect r="r" b="b" t="t" l="l"/>
              <a:pathLst>
                <a:path h="1452266" w="3943222">
                  <a:moveTo>
                    <a:pt x="26372" y="0"/>
                  </a:moveTo>
                  <a:lnTo>
                    <a:pt x="3916850" y="0"/>
                  </a:lnTo>
                  <a:cubicBezTo>
                    <a:pt x="3923845" y="0"/>
                    <a:pt x="3930552" y="2778"/>
                    <a:pt x="3935498" y="7724"/>
                  </a:cubicBezTo>
                  <a:cubicBezTo>
                    <a:pt x="3940444" y="12670"/>
                    <a:pt x="3943222" y="19378"/>
                    <a:pt x="3943222" y="26372"/>
                  </a:cubicBezTo>
                  <a:lnTo>
                    <a:pt x="3943222" y="1425895"/>
                  </a:lnTo>
                  <a:cubicBezTo>
                    <a:pt x="3943222" y="1432889"/>
                    <a:pt x="3940444" y="1439597"/>
                    <a:pt x="3935498" y="1444542"/>
                  </a:cubicBezTo>
                  <a:cubicBezTo>
                    <a:pt x="3930552" y="1449488"/>
                    <a:pt x="3923845" y="1452266"/>
                    <a:pt x="3916850" y="1452266"/>
                  </a:cubicBezTo>
                  <a:lnTo>
                    <a:pt x="26372" y="1452266"/>
                  </a:lnTo>
                  <a:cubicBezTo>
                    <a:pt x="19378" y="1452266"/>
                    <a:pt x="12670" y="1449488"/>
                    <a:pt x="7724" y="1444542"/>
                  </a:cubicBezTo>
                  <a:cubicBezTo>
                    <a:pt x="2778" y="1439597"/>
                    <a:pt x="0" y="1432889"/>
                    <a:pt x="0" y="1425895"/>
                  </a:cubicBezTo>
                  <a:lnTo>
                    <a:pt x="0" y="26372"/>
                  </a:lnTo>
                  <a:cubicBezTo>
                    <a:pt x="0" y="19378"/>
                    <a:pt x="2778" y="12670"/>
                    <a:pt x="7724" y="7724"/>
                  </a:cubicBezTo>
                  <a:cubicBezTo>
                    <a:pt x="12670" y="2778"/>
                    <a:pt x="19378" y="0"/>
                    <a:pt x="263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3943222" cy="1528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20815" y="2902123"/>
            <a:ext cx="5246370" cy="6188609"/>
            <a:chOff x="0" y="0"/>
            <a:chExt cx="812800" cy="9587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958777"/>
            </a:xfrm>
            <a:custGeom>
              <a:avLst/>
              <a:gdLst/>
              <a:ahLst/>
              <a:cxnLst/>
              <a:rect r="r" b="b" t="t" l="l"/>
              <a:pathLst>
                <a:path h="958777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924837"/>
                  </a:lnTo>
                  <a:cubicBezTo>
                    <a:pt x="812800" y="943582"/>
                    <a:pt x="797604" y="958777"/>
                    <a:pt x="778860" y="958777"/>
                  </a:cubicBezTo>
                  <a:lnTo>
                    <a:pt x="33940" y="958777"/>
                  </a:lnTo>
                  <a:cubicBezTo>
                    <a:pt x="15196" y="958777"/>
                    <a:pt x="0" y="943582"/>
                    <a:pt x="0" y="924837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38469" t="0" r="-38469" b="0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4355075" y="1396589"/>
            <a:ext cx="9577849" cy="129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0"/>
              </a:lnSpc>
              <a:spcBef>
                <a:spcPct val="0"/>
              </a:spcBef>
            </a:pPr>
            <a:r>
              <a:rPr lang="en-US" sz="7507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ALGORITHM &amp; DEPLOYMENT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5143" y="4994120"/>
            <a:ext cx="4022131" cy="200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RandomForest</a:t>
            </a:r>
          </a:p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Classifier</a:t>
            </a:r>
          </a:p>
          <a:p>
            <a:pPr algn="l">
              <a:lnSpc>
                <a:spcPts val="237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65143" y="4019262"/>
            <a:ext cx="2685979" cy="86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7"/>
              </a:lnSpc>
              <a:spcBef>
                <a:spcPct val="0"/>
              </a:spcBef>
            </a:pPr>
            <a:r>
              <a:rPr lang="en-US" b="true" sz="431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67185" y="4373982"/>
            <a:ext cx="4968496" cy="292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401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Steps:</a:t>
            </a:r>
          </a:p>
          <a:p>
            <a:pPr algn="l" marL="522487" indent="-261243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Preprocess dataset</a:t>
            </a:r>
          </a:p>
          <a:p>
            <a:pPr algn="l" marL="522487" indent="-261243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Train model and save it</a:t>
            </a:r>
          </a:p>
          <a:p>
            <a:pPr algn="l" marL="522487" indent="-261243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Create Streamlit UI</a:t>
            </a:r>
          </a:p>
          <a:p>
            <a:pPr algn="l" marL="522487" indent="-261243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Deploy app locally or online</a:t>
            </a:r>
          </a:p>
          <a:p>
            <a:pPr algn="l">
              <a:lnSpc>
                <a:spcPts val="338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9872" y="485588"/>
            <a:ext cx="1566243" cy="2150448"/>
          </a:xfrm>
          <a:custGeom>
            <a:avLst/>
            <a:gdLst/>
            <a:ahLst/>
            <a:cxnLst/>
            <a:rect r="r" b="b" t="t" l="l"/>
            <a:pathLst>
              <a:path h="2150448" w="1566243">
                <a:moveTo>
                  <a:pt x="0" y="0"/>
                </a:moveTo>
                <a:lnTo>
                  <a:pt x="1566243" y="0"/>
                </a:lnTo>
                <a:lnTo>
                  <a:pt x="1566243" y="2150448"/>
                </a:lnTo>
                <a:lnTo>
                  <a:pt x="0" y="215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39413" y="-2230013"/>
            <a:ext cx="14747026" cy="1474702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8C3">
                <a:alpha val="5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785" y="967083"/>
            <a:ext cx="6413712" cy="8667516"/>
            <a:chOff x="0" y="0"/>
            <a:chExt cx="871382" cy="11775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1382" cy="1177588"/>
            </a:xfrm>
            <a:custGeom>
              <a:avLst/>
              <a:gdLst/>
              <a:ahLst/>
              <a:cxnLst/>
              <a:rect r="r" b="b" t="t" l="l"/>
              <a:pathLst>
                <a:path h="1177588" w="871382">
                  <a:moveTo>
                    <a:pt x="27763" y="0"/>
                  </a:moveTo>
                  <a:lnTo>
                    <a:pt x="843618" y="0"/>
                  </a:lnTo>
                  <a:cubicBezTo>
                    <a:pt x="858952" y="0"/>
                    <a:pt x="871382" y="12430"/>
                    <a:pt x="871382" y="27763"/>
                  </a:cubicBezTo>
                  <a:lnTo>
                    <a:pt x="871382" y="1149825"/>
                  </a:lnTo>
                  <a:cubicBezTo>
                    <a:pt x="871382" y="1157189"/>
                    <a:pt x="868456" y="1164250"/>
                    <a:pt x="863250" y="1169457"/>
                  </a:cubicBezTo>
                  <a:cubicBezTo>
                    <a:pt x="858043" y="1174663"/>
                    <a:pt x="850982" y="1177588"/>
                    <a:pt x="843618" y="1177588"/>
                  </a:cubicBezTo>
                  <a:lnTo>
                    <a:pt x="27763" y="1177588"/>
                  </a:lnTo>
                  <a:cubicBezTo>
                    <a:pt x="20400" y="1177588"/>
                    <a:pt x="13338" y="1174663"/>
                    <a:pt x="8132" y="1169457"/>
                  </a:cubicBezTo>
                  <a:cubicBezTo>
                    <a:pt x="2925" y="1164250"/>
                    <a:pt x="0" y="1157189"/>
                    <a:pt x="0" y="1149825"/>
                  </a:cubicBezTo>
                  <a:lnTo>
                    <a:pt x="0" y="27763"/>
                  </a:lnTo>
                  <a:cubicBezTo>
                    <a:pt x="0" y="20400"/>
                    <a:pt x="2925" y="13338"/>
                    <a:pt x="8132" y="8132"/>
                  </a:cubicBezTo>
                  <a:cubicBezTo>
                    <a:pt x="13338" y="2925"/>
                    <a:pt x="20400" y="0"/>
                    <a:pt x="27763" y="0"/>
                  </a:cubicBezTo>
                  <a:close/>
                </a:path>
              </a:pathLst>
            </a:custGeom>
            <a:blipFill>
              <a:blip r:embed="rId5"/>
              <a:stretch>
                <a:fillRect l="-4394" t="0" r="-4394" b="0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012930" y="2636036"/>
            <a:ext cx="6190039" cy="6998563"/>
            <a:chOff x="0" y="0"/>
            <a:chExt cx="812800" cy="9189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18965"/>
            </a:xfrm>
            <a:custGeom>
              <a:avLst/>
              <a:gdLst/>
              <a:ahLst/>
              <a:cxnLst/>
              <a:rect r="r" b="b" t="t" l="l"/>
              <a:pathLst>
                <a:path h="918965" w="812800">
                  <a:moveTo>
                    <a:pt x="28766" y="0"/>
                  </a:moveTo>
                  <a:lnTo>
                    <a:pt x="784034" y="0"/>
                  </a:lnTo>
                  <a:cubicBezTo>
                    <a:pt x="791663" y="0"/>
                    <a:pt x="798980" y="3031"/>
                    <a:pt x="804375" y="8425"/>
                  </a:cubicBezTo>
                  <a:cubicBezTo>
                    <a:pt x="809769" y="13820"/>
                    <a:pt x="812800" y="21137"/>
                    <a:pt x="812800" y="28766"/>
                  </a:cubicBezTo>
                  <a:lnTo>
                    <a:pt x="812800" y="890199"/>
                  </a:lnTo>
                  <a:cubicBezTo>
                    <a:pt x="812800" y="897828"/>
                    <a:pt x="809769" y="905145"/>
                    <a:pt x="804375" y="910540"/>
                  </a:cubicBezTo>
                  <a:cubicBezTo>
                    <a:pt x="798980" y="915935"/>
                    <a:pt x="791663" y="918965"/>
                    <a:pt x="784034" y="918965"/>
                  </a:cubicBezTo>
                  <a:lnTo>
                    <a:pt x="28766" y="918965"/>
                  </a:lnTo>
                  <a:cubicBezTo>
                    <a:pt x="21137" y="918965"/>
                    <a:pt x="13820" y="915935"/>
                    <a:pt x="8425" y="910540"/>
                  </a:cubicBezTo>
                  <a:cubicBezTo>
                    <a:pt x="3031" y="905145"/>
                    <a:pt x="0" y="897828"/>
                    <a:pt x="0" y="890199"/>
                  </a:cubicBezTo>
                  <a:lnTo>
                    <a:pt x="0" y="28766"/>
                  </a:lnTo>
                  <a:cubicBezTo>
                    <a:pt x="0" y="21137"/>
                    <a:pt x="3031" y="13820"/>
                    <a:pt x="8425" y="8425"/>
                  </a:cubicBezTo>
                  <a:cubicBezTo>
                    <a:pt x="13820" y="3031"/>
                    <a:pt x="21137" y="0"/>
                    <a:pt x="2876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279" r="0" b="-527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592497" y="1405398"/>
            <a:ext cx="5103005" cy="3547501"/>
            <a:chOff x="0" y="0"/>
            <a:chExt cx="1344001" cy="9343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4001" cy="934321"/>
            </a:xfrm>
            <a:custGeom>
              <a:avLst/>
              <a:gdLst/>
              <a:ahLst/>
              <a:cxnLst/>
              <a:rect r="r" b="b" t="t" l="l"/>
              <a:pathLst>
                <a:path h="934321" w="1344001">
                  <a:moveTo>
                    <a:pt x="77374" y="0"/>
                  </a:moveTo>
                  <a:lnTo>
                    <a:pt x="1266628" y="0"/>
                  </a:lnTo>
                  <a:cubicBezTo>
                    <a:pt x="1287149" y="0"/>
                    <a:pt x="1306829" y="8152"/>
                    <a:pt x="1321339" y="22662"/>
                  </a:cubicBezTo>
                  <a:cubicBezTo>
                    <a:pt x="1335850" y="37173"/>
                    <a:pt x="1344001" y="56853"/>
                    <a:pt x="1344001" y="77374"/>
                  </a:cubicBezTo>
                  <a:lnTo>
                    <a:pt x="1344001" y="856948"/>
                  </a:lnTo>
                  <a:cubicBezTo>
                    <a:pt x="1344001" y="877468"/>
                    <a:pt x="1335850" y="897149"/>
                    <a:pt x="1321339" y="911659"/>
                  </a:cubicBezTo>
                  <a:cubicBezTo>
                    <a:pt x="1306829" y="926169"/>
                    <a:pt x="1287149" y="934321"/>
                    <a:pt x="1266628" y="934321"/>
                  </a:cubicBezTo>
                  <a:lnTo>
                    <a:pt x="77374" y="934321"/>
                  </a:lnTo>
                  <a:cubicBezTo>
                    <a:pt x="34641" y="934321"/>
                    <a:pt x="0" y="899680"/>
                    <a:pt x="0" y="856948"/>
                  </a:cubicBezTo>
                  <a:lnTo>
                    <a:pt x="0" y="77374"/>
                  </a:lnTo>
                  <a:cubicBezTo>
                    <a:pt x="0" y="34641"/>
                    <a:pt x="34641" y="0"/>
                    <a:pt x="773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344001" cy="1010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837201" y="2095889"/>
            <a:ext cx="4613599" cy="122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7"/>
              </a:lnSpc>
            </a:pPr>
            <a:r>
              <a:rPr lang="en-US" sz="900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24447" y="1765699"/>
            <a:ext cx="1426353" cy="1958379"/>
          </a:xfrm>
          <a:custGeom>
            <a:avLst/>
            <a:gdLst/>
            <a:ahLst/>
            <a:cxnLst/>
            <a:rect r="r" b="b" t="t" l="l"/>
            <a:pathLst>
              <a:path h="1958379" w="1426353">
                <a:moveTo>
                  <a:pt x="0" y="0"/>
                </a:moveTo>
                <a:lnTo>
                  <a:pt x="1426352" y="0"/>
                </a:lnTo>
                <a:lnTo>
                  <a:pt x="1426352" y="1958379"/>
                </a:lnTo>
                <a:lnTo>
                  <a:pt x="0" y="1958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72149" y="3590728"/>
            <a:ext cx="4378650" cy="122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2"/>
              </a:lnSpc>
            </a:pPr>
            <a:r>
              <a:rPr lang="en-US" sz="2951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•Model Accuracy: ~99%</a:t>
            </a:r>
          </a:p>
          <a:p>
            <a:pPr algn="just">
              <a:lnSpc>
                <a:spcPts val="514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36996"/>
            <a:ext cx="7085796" cy="72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48"/>
              </a:lnSpc>
              <a:spcBef>
                <a:spcPct val="0"/>
              </a:spcBef>
            </a:pPr>
            <a:r>
              <a:rPr lang="en-US" sz="367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Screensh</a:t>
            </a:r>
            <a:r>
              <a:rPr lang="en-US" sz="367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ot of the working app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2142" y="781050"/>
            <a:ext cx="1558845" cy="2140290"/>
          </a:xfrm>
          <a:custGeom>
            <a:avLst/>
            <a:gdLst/>
            <a:ahLst/>
            <a:cxnLst/>
            <a:rect r="r" b="b" t="t" l="l"/>
            <a:pathLst>
              <a:path h="2140290" w="1558845">
                <a:moveTo>
                  <a:pt x="0" y="0"/>
                </a:moveTo>
                <a:lnTo>
                  <a:pt x="1558845" y="0"/>
                </a:lnTo>
                <a:lnTo>
                  <a:pt x="1558845" y="2140290"/>
                </a:lnTo>
                <a:lnTo>
                  <a:pt x="0" y="2140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885965"/>
            <a:ext cx="18233193" cy="4625349"/>
            <a:chOff x="0" y="0"/>
            <a:chExt cx="2824799" cy="7165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4799" cy="716588"/>
            </a:xfrm>
            <a:custGeom>
              <a:avLst/>
              <a:gdLst/>
              <a:ahLst/>
              <a:cxnLst/>
              <a:rect r="r" b="b" t="t" l="l"/>
              <a:pathLst>
                <a:path h="716588" w="2824799">
                  <a:moveTo>
                    <a:pt x="9766" y="0"/>
                  </a:moveTo>
                  <a:lnTo>
                    <a:pt x="2815033" y="0"/>
                  </a:lnTo>
                  <a:cubicBezTo>
                    <a:pt x="2820426" y="0"/>
                    <a:pt x="2824799" y="4372"/>
                    <a:pt x="2824799" y="9766"/>
                  </a:cubicBezTo>
                  <a:lnTo>
                    <a:pt x="2824799" y="706822"/>
                  </a:lnTo>
                  <a:cubicBezTo>
                    <a:pt x="2824799" y="709412"/>
                    <a:pt x="2823770" y="711896"/>
                    <a:pt x="2821938" y="713727"/>
                  </a:cubicBezTo>
                  <a:cubicBezTo>
                    <a:pt x="2820107" y="715559"/>
                    <a:pt x="2817623" y="716588"/>
                    <a:pt x="2815033" y="716588"/>
                  </a:cubicBezTo>
                  <a:lnTo>
                    <a:pt x="9766" y="716588"/>
                  </a:lnTo>
                  <a:cubicBezTo>
                    <a:pt x="7176" y="716588"/>
                    <a:pt x="4692" y="715559"/>
                    <a:pt x="2860" y="713727"/>
                  </a:cubicBezTo>
                  <a:cubicBezTo>
                    <a:pt x="1029" y="711896"/>
                    <a:pt x="0" y="709412"/>
                    <a:pt x="0" y="706822"/>
                  </a:cubicBezTo>
                  <a:lnTo>
                    <a:pt x="0" y="9766"/>
                  </a:lnTo>
                  <a:cubicBezTo>
                    <a:pt x="0" y="7176"/>
                    <a:pt x="1029" y="4692"/>
                    <a:pt x="2860" y="2860"/>
                  </a:cubicBezTo>
                  <a:cubicBezTo>
                    <a:pt x="4692" y="1029"/>
                    <a:pt x="7176" y="0"/>
                    <a:pt x="976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81318" r="0" b="-81318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6785410" y="9289173"/>
            <a:ext cx="1054852" cy="34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5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PAGE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55075" y="1368014"/>
            <a:ext cx="9577849" cy="155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0"/>
              </a:lnSpc>
              <a:spcBef>
                <a:spcPct val="0"/>
              </a:spcBef>
            </a:pPr>
            <a:r>
              <a:rPr lang="en-US" sz="9007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12395" y="2988015"/>
            <a:ext cx="13757286" cy="239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7"/>
              </a:lnSpc>
            </a:pPr>
            <a:r>
              <a:rPr lang="en-US" sz="37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•The system accurately recommends crops based on inputs.</a:t>
            </a:r>
          </a:p>
          <a:p>
            <a:pPr algn="l">
              <a:lnSpc>
                <a:spcPts val="5207"/>
              </a:lnSpc>
            </a:pPr>
            <a:r>
              <a:rPr lang="en-US" sz="37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•It is accessible, user-friendly, and relevant for real-world use.</a:t>
            </a:r>
          </a:p>
          <a:p>
            <a:pPr algn="l">
              <a:lnSpc>
                <a:spcPts val="5207"/>
              </a:lnSpc>
              <a:spcBef>
                <a:spcPct val="0"/>
              </a:spcBef>
            </a:pPr>
            <a:r>
              <a:rPr lang="en-US" sz="37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•Demonstrates how AI can support smart agriculture.</a:t>
            </a:r>
          </a:p>
          <a:p>
            <a:pPr algn="ctr">
              <a:lnSpc>
                <a:spcPts val="25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t="0" r="-22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2041" y="3124174"/>
            <a:ext cx="5638450" cy="563845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B143">
                    <a:alpha val="100000"/>
                  </a:srgbClr>
                </a:gs>
                <a:gs pos="100000">
                  <a:srgbClr val="005D2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5938" y="716744"/>
            <a:ext cx="1530456" cy="2101312"/>
          </a:xfrm>
          <a:custGeom>
            <a:avLst/>
            <a:gdLst/>
            <a:ahLst/>
            <a:cxnLst/>
            <a:rect r="r" b="b" t="t" l="l"/>
            <a:pathLst>
              <a:path h="2101312" w="1530456">
                <a:moveTo>
                  <a:pt x="0" y="0"/>
                </a:moveTo>
                <a:lnTo>
                  <a:pt x="1530456" y="0"/>
                </a:lnTo>
                <a:lnTo>
                  <a:pt x="1530456" y="2101312"/>
                </a:lnTo>
                <a:lnTo>
                  <a:pt x="0" y="210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7282" y="2134854"/>
            <a:ext cx="5758407" cy="11393998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t="0" r="-2218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206394" y="1953879"/>
            <a:ext cx="8189824" cy="154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10"/>
              </a:lnSpc>
              <a:spcBef>
                <a:spcPct val="0"/>
              </a:spcBef>
            </a:pPr>
            <a:r>
              <a:rPr lang="en-US" sz="9007">
                <a:solidFill>
                  <a:srgbClr val="617509"/>
                </a:solidFill>
                <a:latin typeface="Anton"/>
                <a:ea typeface="Anton"/>
                <a:cs typeface="Anton"/>
                <a:sym typeface="Anton"/>
              </a:rPr>
              <a:t>FUTURE SCOPE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6394" y="3977985"/>
            <a:ext cx="9322502" cy="395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47"/>
              </a:lnSpc>
            </a:pPr>
            <a:r>
              <a:rPr lang="en-US" sz="3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•Integrate real-time weather data APIs.</a:t>
            </a:r>
          </a:p>
          <a:p>
            <a:pPr algn="just">
              <a:lnSpc>
                <a:spcPts val="5347"/>
              </a:lnSpc>
            </a:pPr>
            <a:r>
              <a:rPr lang="en-US" sz="3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•Add fertilizer recommendation module.</a:t>
            </a:r>
          </a:p>
          <a:p>
            <a:pPr algn="just">
              <a:lnSpc>
                <a:spcPts val="5347"/>
              </a:lnSpc>
            </a:pPr>
            <a:r>
              <a:rPr lang="en-US" sz="3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•Translate interface into local languages.</a:t>
            </a:r>
          </a:p>
          <a:p>
            <a:pPr algn="just">
              <a:lnSpc>
                <a:spcPts val="5347"/>
              </a:lnSpc>
              <a:spcBef>
                <a:spcPct val="0"/>
              </a:spcBef>
            </a:pPr>
            <a:r>
              <a:rPr lang="en-US" sz="3819">
                <a:solidFill>
                  <a:srgbClr val="617509"/>
                </a:solidFill>
                <a:latin typeface="Agrandir"/>
                <a:ea typeface="Agrandir"/>
                <a:cs typeface="Agrandir"/>
                <a:sym typeface="Agrandir"/>
              </a:rPr>
              <a:t>•Deploy mobile version for accessibility in remote areas.</a:t>
            </a:r>
          </a:p>
          <a:p>
            <a:pPr algn="l">
              <a:lnSpc>
                <a:spcPts val="38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DAGnf-nn8Rc</dc:identifier>
  <dcterms:modified xsi:type="dcterms:W3CDTF">2011-08-01T06:04:30Z</dcterms:modified>
  <cp:revision>1</cp:revision>
  <dc:title>AI-Based Crop Recommendation System</dc:title>
</cp:coreProperties>
</file>